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6" r:id="rId3"/>
    <p:sldId id="257" r:id="rId4"/>
    <p:sldId id="260" r:id="rId5"/>
    <p:sldId id="280" r:id="rId6"/>
    <p:sldId id="268" r:id="rId7"/>
    <p:sldId id="267" r:id="rId8"/>
    <p:sldId id="269" r:id="rId9"/>
    <p:sldId id="273" r:id="rId10"/>
    <p:sldId id="270" r:id="rId11"/>
    <p:sldId id="271" r:id="rId12"/>
    <p:sldId id="272" r:id="rId13"/>
    <p:sldId id="264" r:id="rId14"/>
    <p:sldId id="274" r:id="rId15"/>
    <p:sldId id="265" r:id="rId16"/>
    <p:sldId id="266" r:id="rId17"/>
    <p:sldId id="278" r:id="rId18"/>
    <p:sldId id="27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6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9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7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998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CCCE052-D13E-4332-AC67-B318E2058EB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569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705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578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374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506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953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083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291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036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1D55E-FD30-44D6-9290-8FCA9FAB1A11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812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&amp;esrc=s&amp;frm=1&amp;source=images&amp;cd=&amp;cad=rja&amp;uact=8&amp;ved=0CAcQjRw&amp;url=http://www.englishblog.com/2009/08/words-in-the-news-run-out.html&amp;ei=tSFsVcbWHe-_sQTG2oHQCw&amp;bvm=bv.94455598,d.cWc&amp;psig=AFQjCNGnUnPuFAefhIovW92SGOcWcrKtFQ&amp;ust=1433236246607725" TargetMode="External"/><Relationship Id="rId2" Type="http://schemas.openxmlformats.org/officeDocument/2006/relationships/hyperlink" Target="https://www.youtube.com/watch?v=WiNtrOS88rs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The Basic Economic Problem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Choices and the allocation of resources</a:t>
            </a:r>
          </a:p>
          <a:p>
            <a:r>
              <a:rPr lang="en-US" sz="2400" dirty="0" smtClean="0"/>
              <a:t>Section 1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9169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CC99"/>
          </a:solidFill>
        </p:spPr>
        <p:txBody>
          <a:bodyPr/>
          <a:lstStyle/>
          <a:p>
            <a:pPr algn="l" eaLnBrk="1" hangingPunct="1">
              <a:defRPr/>
            </a:pPr>
            <a:r>
              <a:rPr lang="en-GB" sz="4000" b="1" dirty="0" smtClean="0">
                <a:solidFill>
                  <a:srgbClr val="005037"/>
                </a:solidFill>
                <a:latin typeface="Arial" charset="0"/>
                <a:ea typeface="+mj-ea"/>
                <a:cs typeface="+mj-cs"/>
              </a:rPr>
              <a:t> The basic economic problem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2057400"/>
            <a:ext cx="7775575" cy="43434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GB" sz="2400" dirty="0" smtClean="0">
                <a:latin typeface="Arial" charset="0"/>
                <a:ea typeface="+mn-ea"/>
                <a:cs typeface="+mn-cs"/>
              </a:rPr>
              <a:t>    Human wants are unlimited but resources are scarce</a:t>
            </a:r>
          </a:p>
          <a:p>
            <a:pPr eaLnBrk="1" hangingPunct="1">
              <a:buFontTx/>
              <a:buNone/>
              <a:defRPr/>
            </a:pPr>
            <a:endParaRPr lang="en-GB" sz="2400" dirty="0" smtClean="0">
              <a:latin typeface="Arial" charset="0"/>
              <a:ea typeface="+mn-ea"/>
              <a:cs typeface="+mn-cs"/>
            </a:endParaRPr>
          </a:p>
          <a:p>
            <a:pPr eaLnBrk="1" hangingPunct="1">
              <a:buFontTx/>
              <a:buNone/>
              <a:defRPr/>
            </a:pPr>
            <a:endParaRPr lang="en-GB" sz="2400" dirty="0" smtClean="0">
              <a:latin typeface="Arial" charset="0"/>
              <a:ea typeface="+mn-ea"/>
              <a:cs typeface="+mn-cs"/>
            </a:endParaRPr>
          </a:p>
          <a:p>
            <a:pPr eaLnBrk="1" hangingPunct="1">
              <a:buFontTx/>
              <a:buNone/>
              <a:defRPr/>
            </a:pPr>
            <a:endParaRPr lang="en-GB" sz="2400" dirty="0" smtClean="0">
              <a:latin typeface="Arial" charset="0"/>
              <a:ea typeface="+mn-ea"/>
              <a:cs typeface="+mn-cs"/>
            </a:endParaRPr>
          </a:p>
          <a:p>
            <a:pPr eaLnBrk="1" hangingPunct="1">
              <a:buFontTx/>
              <a:buNone/>
              <a:defRPr/>
            </a:pPr>
            <a:endParaRPr lang="en-GB" sz="2400" dirty="0" smtClean="0">
              <a:latin typeface="Arial" charset="0"/>
              <a:ea typeface="+mn-ea"/>
              <a:cs typeface="+mn-cs"/>
            </a:endParaRPr>
          </a:p>
          <a:p>
            <a:pPr eaLnBrk="1" hangingPunct="1">
              <a:buFontTx/>
              <a:buNone/>
              <a:defRPr/>
            </a:pPr>
            <a:endParaRPr lang="en-GB" sz="2400" dirty="0" smtClean="0">
              <a:latin typeface="Arial" charset="0"/>
              <a:ea typeface="+mn-ea"/>
              <a:cs typeface="+mn-cs"/>
            </a:endParaRPr>
          </a:p>
          <a:p>
            <a:pPr eaLnBrk="1" hangingPunct="1">
              <a:buFontTx/>
              <a:buNone/>
              <a:defRPr/>
            </a:pPr>
            <a:endParaRPr lang="en-GB" sz="2400" dirty="0" smtClean="0">
              <a:latin typeface="Arial" charset="0"/>
              <a:ea typeface="+mn-ea"/>
              <a:cs typeface="+mn-cs"/>
            </a:endParaRPr>
          </a:p>
          <a:p>
            <a:pPr eaLnBrk="1" hangingPunct="1">
              <a:buFontTx/>
              <a:buNone/>
              <a:defRPr/>
            </a:pPr>
            <a:r>
              <a:rPr lang="en-GB" sz="2000" dirty="0" smtClean="0">
                <a:latin typeface="Arial" charset="0"/>
                <a:ea typeface="+mn-ea"/>
                <a:cs typeface="+mn-cs"/>
              </a:rPr>
              <a:t>    </a:t>
            </a:r>
            <a:endParaRPr lang="en-GB" sz="2400" dirty="0" smtClean="0">
              <a:latin typeface="Arial" charset="0"/>
              <a:ea typeface="+mn-ea"/>
              <a:cs typeface="+mn-cs"/>
            </a:endParaRPr>
          </a:p>
          <a:p>
            <a:pPr eaLnBrk="1" hangingPunct="1">
              <a:buFontTx/>
              <a:buNone/>
              <a:defRPr/>
            </a:pPr>
            <a:endParaRPr lang="en-GB" sz="2400" dirty="0" smtClean="0">
              <a:latin typeface="Arial" charset="0"/>
              <a:ea typeface="+mn-ea"/>
              <a:cs typeface="+mn-cs"/>
            </a:endParaRPr>
          </a:p>
          <a:p>
            <a:pPr eaLnBrk="1" hangingPunct="1">
              <a:buFontTx/>
              <a:buNone/>
              <a:defRPr/>
            </a:pPr>
            <a:endParaRPr lang="en-GB" sz="2400" dirty="0" smtClean="0">
              <a:latin typeface="Arial" charset="0"/>
              <a:ea typeface="+mn-ea"/>
              <a:cs typeface="+mn-cs"/>
            </a:endParaRPr>
          </a:p>
        </p:txBody>
      </p:sp>
      <p:pic>
        <p:nvPicPr>
          <p:cNvPr id="18436" name="Picture 1" descr="912958_aw1.16(B2.02.products.resources.int3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050" y="2657475"/>
            <a:ext cx="7581900" cy="336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6304" y="0"/>
            <a:ext cx="4133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Back to………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14900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09600"/>
            <a:ext cx="7773987" cy="1143000"/>
          </a:xfrm>
          <a:solidFill>
            <a:srgbClr val="FFCC99"/>
          </a:solidFill>
        </p:spPr>
        <p:txBody>
          <a:bodyPr/>
          <a:lstStyle/>
          <a:p>
            <a:pPr algn="l" eaLnBrk="1" hangingPunct="1">
              <a:defRPr/>
            </a:pPr>
            <a:r>
              <a:rPr lang="en-GB" sz="3600" b="1" dirty="0" smtClean="0">
                <a:solidFill>
                  <a:srgbClr val="005037"/>
                </a:solidFill>
                <a:latin typeface="Arial" charset="0"/>
                <a:ea typeface="+mj-ea"/>
                <a:cs typeface="+mj-cs"/>
              </a:rPr>
              <a:t> So, we all have to make choices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38862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en-GB" sz="2400" smtClean="0">
              <a:latin typeface="Arial" charset="0"/>
              <a:ea typeface="+mn-ea"/>
              <a:cs typeface="+mn-cs"/>
            </a:endParaRPr>
          </a:p>
          <a:p>
            <a:pPr eaLnBrk="1" hangingPunct="1">
              <a:buFontTx/>
              <a:buNone/>
              <a:defRPr/>
            </a:pPr>
            <a:r>
              <a:rPr lang="en-GB" sz="2400" smtClean="0">
                <a:latin typeface="Arial" charset="0"/>
                <a:ea typeface="+mn-ea"/>
                <a:cs typeface="+mn-cs"/>
              </a:rPr>
              <a:t> 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85800" y="1828800"/>
            <a:ext cx="76200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latin typeface="Arial" charset="0"/>
                <a:ea typeface="ＭＳ Ｐゴシック" charset="0"/>
              </a:rPr>
              <a:t>There is a limited amount of resources such as raw materials, machines, factories and skilled workers. But there are a number of different ways in which they can be used.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334000" y="6019800"/>
            <a:ext cx="274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Times New Roman" charset="0"/>
              <a:ea typeface="ＭＳ Ｐゴシック" charset="0"/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677863" y="5486400"/>
            <a:ext cx="78628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latin typeface="Arial" charset="0"/>
                <a:ea typeface="ＭＳ Ｐゴシック" charset="0"/>
              </a:rPr>
              <a:t>Resource allocation</a:t>
            </a:r>
            <a:r>
              <a:rPr lang="en-GB" sz="2000" dirty="0">
                <a:latin typeface="Arial" charset="0"/>
                <a:ea typeface="ＭＳ Ｐゴシック" charset="0"/>
              </a:rPr>
              <a:t> therefore involves deciding how best to use scarce resources to satisfy as many needs and wants as possible</a:t>
            </a:r>
          </a:p>
        </p:txBody>
      </p:sp>
      <p:pic>
        <p:nvPicPr>
          <p:cNvPr id="5" name="Picture 4" descr="912958_ph1.15a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3140968"/>
            <a:ext cx="2503579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" name="Picture 6" descr="912958_ph1.15c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8184" y="3140968"/>
            <a:ext cx="2510636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8" name="Picture 7" descr="912958_ph1.15b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4369" y="3140969"/>
            <a:ext cx="2515262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3" name="Right Arrow 2"/>
          <p:cNvSpPr>
            <a:spLocks noChangeArrowheads="1"/>
          </p:cNvSpPr>
          <p:nvPr/>
        </p:nvSpPr>
        <p:spPr bwMode="auto">
          <a:xfrm rot="-10230029">
            <a:off x="2141538" y="3625850"/>
            <a:ext cx="1584325" cy="792163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85FFDB"/>
              </a:gs>
              <a:gs pos="100000">
                <a:srgbClr val="00EBA8"/>
              </a:gs>
            </a:gsLst>
            <a:lin ang="5400000"/>
          </a:gradFill>
          <a:ln w="9525">
            <a:solidFill>
              <a:srgbClr val="00CC98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" name="Right Arrow 11"/>
          <p:cNvSpPr>
            <a:spLocks noChangeArrowheads="1"/>
          </p:cNvSpPr>
          <p:nvPr/>
        </p:nvSpPr>
        <p:spPr bwMode="auto">
          <a:xfrm rot="-624612">
            <a:off x="5422900" y="3636963"/>
            <a:ext cx="1582738" cy="792162"/>
          </a:xfrm>
          <a:prstGeom prst="rightArrow">
            <a:avLst>
              <a:gd name="adj1" fmla="val 50000"/>
              <a:gd name="adj2" fmla="val 49950"/>
            </a:avLst>
          </a:prstGeom>
          <a:gradFill rotWithShape="1">
            <a:gsLst>
              <a:gs pos="0">
                <a:srgbClr val="85FFDB"/>
              </a:gs>
              <a:gs pos="100000">
                <a:srgbClr val="00EBA8"/>
              </a:gs>
            </a:gsLst>
            <a:lin ang="5400000"/>
          </a:gradFill>
          <a:ln w="9525">
            <a:solidFill>
              <a:srgbClr val="00CC98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468" name="TextBox 3"/>
          <p:cNvSpPr txBox="1">
            <a:spLocks noChangeArrowheads="1"/>
          </p:cNvSpPr>
          <p:nvPr/>
        </p:nvSpPr>
        <p:spPr bwMode="auto">
          <a:xfrm rot="574949">
            <a:off x="2433638" y="3857625"/>
            <a:ext cx="1727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sz="2000">
                <a:solidFill>
                  <a:schemeClr val="bg1"/>
                </a:solidFill>
                <a:latin typeface="Arial Black" panose="020B0A04020102020204" pitchFamily="34" charset="0"/>
              </a:rPr>
              <a:t>CHOICE</a:t>
            </a:r>
          </a:p>
        </p:txBody>
      </p:sp>
      <p:sp>
        <p:nvSpPr>
          <p:cNvPr id="19469" name="TextBox 13"/>
          <p:cNvSpPr txBox="1">
            <a:spLocks noChangeArrowheads="1"/>
          </p:cNvSpPr>
          <p:nvPr/>
        </p:nvSpPr>
        <p:spPr bwMode="auto">
          <a:xfrm rot="-656699">
            <a:off x="5457825" y="3805238"/>
            <a:ext cx="17287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sz="2000">
                <a:solidFill>
                  <a:schemeClr val="bg1"/>
                </a:solidFill>
                <a:latin typeface="Arial Black" panose="020B0A04020102020204" pitchFamily="34" charset="0"/>
              </a:rPr>
              <a:t>CHOICE</a:t>
            </a:r>
          </a:p>
        </p:txBody>
      </p:sp>
    </p:spTree>
    <p:extLst>
      <p:ext uri="{BB962C8B-B14F-4D97-AF65-F5344CB8AC3E}">
        <p14:creationId xmlns:p14="http://schemas.microsoft.com/office/powerpoint/2010/main" val="351432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912959_ph1.15 copy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5113973"/>
            <a:ext cx="1160463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7" descr="912959_ph1.17 copy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5090160"/>
            <a:ext cx="1800225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2" descr="912959_ph1.12 copy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3362960"/>
            <a:ext cx="1368425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CC99"/>
          </a:solidFill>
        </p:spPr>
        <p:txBody>
          <a:bodyPr/>
          <a:lstStyle/>
          <a:p>
            <a:pPr algn="l" eaLnBrk="1" hangingPunct="1">
              <a:defRPr/>
            </a:pPr>
            <a:r>
              <a:rPr lang="en-GB" sz="4000" b="1" dirty="0" smtClean="0">
                <a:solidFill>
                  <a:srgbClr val="005037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lang="en-GB" sz="4000" b="1" dirty="0" smtClean="0">
                <a:solidFill>
                  <a:srgbClr val="005037"/>
                </a:solidFill>
                <a:latin typeface="Arial" charset="0"/>
              </a:rPr>
              <a:t>Opportunity </a:t>
            </a:r>
            <a:r>
              <a:rPr lang="en-GB" sz="4000" b="1" dirty="0" smtClean="0">
                <a:solidFill>
                  <a:srgbClr val="005037"/>
                </a:solidFill>
                <a:latin typeface="Arial" charset="0"/>
                <a:ea typeface="+mj-ea"/>
                <a:cs typeface="+mj-cs"/>
              </a:rPr>
              <a:t>Choice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1" y="1879124"/>
            <a:ext cx="4975860" cy="1507798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latin typeface="Arial" charset="0"/>
                <a:ea typeface="+mn-ea"/>
                <a:cs typeface="+mn-cs"/>
              </a:rPr>
              <a:t>If you have a limited amount of money you have to make a choice as to what you spend it on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latin typeface="Arial" charset="0"/>
              </a:rPr>
              <a:t>Government has to do the same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GB" sz="2000" dirty="0" smtClean="0">
                <a:latin typeface="Arial" charset="0"/>
                <a:ea typeface="+mn-ea"/>
                <a:cs typeface="+mn-cs"/>
              </a:rPr>
              <a:t>The cost of something is what we have to give up to get it (the next best alternative) </a:t>
            </a:r>
            <a:endParaRPr lang="en-GB" sz="2400" dirty="0" smtClean="0">
              <a:latin typeface="Arial" charset="0"/>
              <a:ea typeface="+mn-ea"/>
              <a:cs typeface="+mn-cs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900113" y="379476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latin typeface="Times New Roman" charset="0"/>
                <a:ea typeface="ＭＳ Ｐゴシック" charset="0"/>
              </a:rPr>
              <a:t>$100</a:t>
            </a:r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H="1">
            <a:off x="1447800" y="455676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  <a:ea typeface="ＭＳ Ｐゴシック" charset="0"/>
            </a:endParaRPr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>
            <a:off x="2514600" y="478536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  <a:ea typeface="ＭＳ Ｐゴシック" charset="0"/>
            </a:endParaRPr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3124200" y="4556760"/>
            <a:ext cx="457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  <a:ea typeface="ＭＳ Ｐゴシック" charset="0"/>
            </a:endParaRP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609600" y="4861560"/>
            <a:ext cx="4648200" cy="147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  </a:t>
            </a:r>
            <a:r>
              <a:rPr lang="en-GB" sz="1600" dirty="0">
                <a:latin typeface="Arial" charset="0"/>
                <a:ea typeface="ＭＳ Ｐゴシック" charset="0"/>
              </a:rPr>
              <a:t>Food?                               Entertainment?              </a:t>
            </a:r>
          </a:p>
          <a:p>
            <a:pPr>
              <a:spcBef>
                <a:spcPct val="50000"/>
              </a:spcBef>
              <a:defRPr/>
            </a:pPr>
            <a:r>
              <a:rPr lang="en-GB" sz="1600" dirty="0">
                <a:latin typeface="Arial" charset="0"/>
                <a:ea typeface="ＭＳ Ｐゴシック" charset="0"/>
              </a:rPr>
              <a:t>                       Clothing?</a:t>
            </a:r>
            <a:r>
              <a:rPr lang="en-GB" dirty="0">
                <a:latin typeface="Times New Roman" charset="0"/>
                <a:ea typeface="ＭＳ Ｐゴシック" charset="0"/>
              </a:rPr>
              <a:t>    </a:t>
            </a:r>
          </a:p>
          <a:p>
            <a:pPr>
              <a:spcBef>
                <a:spcPct val="50000"/>
              </a:spcBef>
              <a:defRPr/>
            </a:pPr>
            <a:endParaRPr lang="en-GB" dirty="0">
              <a:latin typeface="Times New Roman" charset="0"/>
              <a:ea typeface="ＭＳ Ｐゴシック" charset="0"/>
            </a:endParaRP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4876800" y="4861560"/>
            <a:ext cx="39624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600">
                <a:latin typeface="Arial" charset="0"/>
                <a:ea typeface="ＭＳ Ｐゴシック" charset="0"/>
              </a:rPr>
              <a:t>Defence?                              Health care?              </a:t>
            </a:r>
          </a:p>
          <a:p>
            <a:pPr>
              <a:spcBef>
                <a:spcPct val="50000"/>
              </a:spcBef>
              <a:defRPr/>
            </a:pPr>
            <a:r>
              <a:rPr lang="en-GB" sz="1600">
                <a:latin typeface="Arial" charset="0"/>
                <a:ea typeface="ＭＳ Ｐゴシック" charset="0"/>
              </a:rPr>
              <a:t>                          Roads?</a:t>
            </a:r>
          </a:p>
          <a:p>
            <a:pPr>
              <a:spcBef>
                <a:spcPct val="50000"/>
              </a:spcBef>
              <a:defRPr/>
            </a:pPr>
            <a:endParaRPr lang="en-GB" sz="1600">
              <a:latin typeface="Arial" charset="0"/>
              <a:ea typeface="ＭＳ Ｐゴシック" charset="0"/>
            </a:endParaRP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 flipH="1">
            <a:off x="5486400" y="448056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  <a:ea typeface="ＭＳ Ｐゴシック" charset="0"/>
            </a:endParaRPr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6705600" y="455676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  <a:ea typeface="ＭＳ Ｐゴシック" charset="0"/>
            </a:endParaRPr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>
            <a:off x="7620000" y="455676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  <a:ea typeface="ＭＳ Ｐゴシック" charset="0"/>
            </a:endParaRPr>
          </a:p>
        </p:txBody>
      </p:sp>
      <p:pic>
        <p:nvPicPr>
          <p:cNvPr id="20496" name="Picture 4" descr="912959_ph1.13 copy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5307648"/>
            <a:ext cx="1296987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912959_ph1.14 copy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1701" y="5810984"/>
            <a:ext cx="1224743" cy="9363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0498" name="Picture 6" descr="912959_ph1.16 copy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3289935"/>
            <a:ext cx="2092325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5219700" y="3507423"/>
            <a:ext cx="1219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>
                <a:latin typeface="Times New Roman" charset="0"/>
                <a:ea typeface="ＭＳ Ｐゴシック" charset="0"/>
              </a:rPr>
              <a:t> $100bn</a:t>
            </a:r>
          </a:p>
        </p:txBody>
      </p:sp>
      <p:pic>
        <p:nvPicPr>
          <p:cNvPr id="9" name="Picture 8" descr="912959_ph1.18 copy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6837" y="5738976"/>
            <a:ext cx="1315417" cy="9361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0501" name="Picture 9" descr="PPT images for Economics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6988" y="5163185"/>
            <a:ext cx="10763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27651" y="1825329"/>
            <a:ext cx="3187700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Opportunity cost </a:t>
            </a:r>
            <a:r>
              <a:rPr lang="en-US" sz="2000" dirty="0" smtClean="0"/>
              <a:t>– the cost of the next best alternative foregone  </a:t>
            </a:r>
            <a:endParaRPr lang="en-GB" sz="2000" dirty="0"/>
          </a:p>
        </p:txBody>
      </p:sp>
      <p:sp>
        <p:nvSpPr>
          <p:cNvPr id="23" name="TextBox 22"/>
          <p:cNvSpPr txBox="1"/>
          <p:nvPr/>
        </p:nvSpPr>
        <p:spPr>
          <a:xfrm rot="1026053">
            <a:off x="6490081" y="392408"/>
            <a:ext cx="23677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B0F0"/>
                </a:solidFill>
              </a:rPr>
              <a:t>Key Definition!</a:t>
            </a:r>
            <a:endParaRPr lang="en-GB" sz="3600" b="1" dirty="0">
              <a:solidFill>
                <a:srgbClr val="00B0F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81400" y="3501668"/>
            <a:ext cx="1524000" cy="92333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Complete activity 1.6 P12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7066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/>
          <p:cNvSpPr>
            <a:spLocks noGrp="1" noChangeArrowheads="1"/>
          </p:cNvSpPr>
          <p:nvPr>
            <p:ph type="title"/>
          </p:nvPr>
        </p:nvSpPr>
        <p:spPr>
          <a:xfrm>
            <a:off x="182880" y="609600"/>
            <a:ext cx="8275320" cy="1143000"/>
          </a:xfrm>
          <a:solidFill>
            <a:srgbClr val="FFCC99"/>
          </a:solidFill>
        </p:spPr>
        <p:txBody>
          <a:bodyPr/>
          <a:lstStyle/>
          <a:p>
            <a:pPr algn="l" eaLnBrk="1" hangingPunct="1">
              <a:defRPr/>
            </a:pPr>
            <a:r>
              <a:rPr lang="en-GB" sz="4000" b="1" dirty="0" smtClean="0">
                <a:solidFill>
                  <a:srgbClr val="005037"/>
                </a:solidFill>
                <a:latin typeface="Arial" charset="0"/>
                <a:ea typeface="+mj-ea"/>
                <a:cs typeface="+mj-cs"/>
              </a:rPr>
              <a:t> Production possibility curves 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7391400" y="2057400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Times New Roman" charset="0"/>
              <a:ea typeface="ＭＳ Ｐゴシック" charset="0"/>
            </a:endParaRPr>
          </a:p>
        </p:txBody>
      </p:sp>
      <p:pic>
        <p:nvPicPr>
          <p:cNvPr id="22533" name="Picture 1" descr="129584_aw_1.2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2649" y="2897188"/>
            <a:ext cx="4606925" cy="346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 rot="1506304">
            <a:off x="7046878" y="1698992"/>
            <a:ext cx="1837887" cy="16312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Opportunity cost </a:t>
            </a:r>
            <a:r>
              <a:rPr lang="en-US" sz="2000" dirty="0" smtClean="0"/>
              <a:t>– the cost of the next best alternative foregone  </a:t>
            </a:r>
            <a:endParaRPr lang="en-GB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316992" y="2057400"/>
            <a:ext cx="360883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Because resources are scarce and have alternative uses, a decision to devote more resources to producing one product means fewer resources are available to produce other goods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We can use a PPC to illustrate this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This firm can make 100 cars per week 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120 trucks per week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Combinations are plotted on the PPC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4693920" y="2718816"/>
            <a:ext cx="379508" cy="377952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8487188" y="5614416"/>
            <a:ext cx="379508" cy="377952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962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/>
          <p:cNvSpPr>
            <a:spLocks noGrp="1" noChangeArrowheads="1"/>
          </p:cNvSpPr>
          <p:nvPr>
            <p:ph type="title"/>
          </p:nvPr>
        </p:nvSpPr>
        <p:spPr>
          <a:solidFill>
            <a:srgbClr val="FFCC99"/>
          </a:solidFill>
        </p:spPr>
        <p:txBody>
          <a:bodyPr/>
          <a:lstStyle/>
          <a:p>
            <a:pPr algn="l" eaLnBrk="1" hangingPunct="1">
              <a:defRPr/>
            </a:pPr>
            <a:r>
              <a:rPr lang="en-GB" sz="4000" b="1" dirty="0" smtClean="0">
                <a:solidFill>
                  <a:srgbClr val="005037"/>
                </a:solidFill>
                <a:latin typeface="Arial" charset="0"/>
                <a:ea typeface="+mj-ea"/>
                <a:cs typeface="+mj-cs"/>
              </a:rPr>
              <a:t> Production possibility curves 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7391400" y="2057400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Times New Roman" charset="0"/>
              <a:ea typeface="ＭＳ Ｐゴシック" charset="0"/>
            </a:endParaRPr>
          </a:p>
        </p:txBody>
      </p:sp>
      <p:pic>
        <p:nvPicPr>
          <p:cNvPr id="22533" name="Picture 1" descr="129584_aw_1.2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6489" y="3181922"/>
            <a:ext cx="4606925" cy="346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6304" y="2057400"/>
            <a:ext cx="39136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What is the opportunity cost of making 120 trucks?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For the firm to make 120 trucks it has to give up 100 cars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What is the opportunity cost of making 100 cars?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It has to give up 120 trucks so that is the opportunity cost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If this firm is producing at point A and it wants to produce 18 more trucks what is the opportunity cost?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10 cars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If the firm is at point B and wants to produce 10 more cars what is the opportunity cost?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18 trucks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1506304">
            <a:off x="7046878" y="1698992"/>
            <a:ext cx="1837887" cy="16312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Opportunity cost </a:t>
            </a:r>
            <a:r>
              <a:rPr lang="en-US" sz="2000" dirty="0" smtClean="0"/>
              <a:t>– the cost of the next best alternative foregone 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574984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391400" y="2057400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Times New Roman" charset="0"/>
              <a:ea typeface="ＭＳ Ｐゴシック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9728" y="1048512"/>
            <a:ext cx="4998720" cy="5863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 dirty="0" smtClean="0">
                <a:solidFill>
                  <a:srgbClr val="C00000"/>
                </a:solidFill>
                <a:latin typeface="Arial" charset="0"/>
                <a:ea typeface="ＭＳ Ｐゴシック" charset="0"/>
              </a:rPr>
              <a:t>A PPC of an economy shows the maximum amount of goods an economy can make using all of its factors of production</a:t>
            </a:r>
            <a:endParaRPr lang="en-GB" b="1" dirty="0">
              <a:solidFill>
                <a:srgbClr val="C00000"/>
              </a:solidFill>
              <a:latin typeface="Arial" charset="0"/>
              <a:ea typeface="ＭＳ Ｐゴシック" charset="0"/>
            </a:endParaRP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latin typeface="Arial" charset="0"/>
                <a:ea typeface="ＭＳ Ｐゴシック" charset="0"/>
              </a:rPr>
              <a:t>What </a:t>
            </a:r>
            <a:r>
              <a:rPr lang="en-GB" b="1" dirty="0">
                <a:latin typeface="Arial" charset="0"/>
                <a:ea typeface="ＭＳ Ｐゴシック" charset="0"/>
              </a:rPr>
              <a:t>is the opportunity cost of producing 15 more tonnes of consumer </a:t>
            </a:r>
            <a:r>
              <a:rPr lang="en-GB" b="1" dirty="0" smtClean="0">
                <a:latin typeface="Arial" charset="0"/>
                <a:ea typeface="ＭＳ Ｐゴシック" charset="0"/>
              </a:rPr>
              <a:t>goods?</a:t>
            </a: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latin typeface="Arial" charset="0"/>
                <a:ea typeface="ＭＳ Ｐゴシック" charset="0"/>
              </a:rPr>
              <a:t>What is the alternative?</a:t>
            </a: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latin typeface="Arial" charset="0"/>
                <a:ea typeface="ＭＳ Ｐゴシック" charset="0"/>
              </a:rPr>
              <a:t>The capital goods</a:t>
            </a: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latin typeface="Arial" charset="0"/>
                <a:ea typeface="ＭＳ Ｐゴシック" charset="0"/>
              </a:rPr>
              <a:t>To make more consumer goods you have to give up capital goods</a:t>
            </a: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latin typeface="Arial" charset="0"/>
                <a:ea typeface="ＭＳ Ｐゴシック" charset="0"/>
              </a:rPr>
              <a:t>To go from 50 to 65 consumer goods you have to go from 60 to 50 capital goods </a:t>
            </a: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latin typeface="Arial" charset="0"/>
                <a:ea typeface="ＭＳ Ｐゴシック" charset="0"/>
              </a:rPr>
              <a:t>You are giving up 10</a:t>
            </a: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latin typeface="Arial" charset="0"/>
                <a:ea typeface="ＭＳ Ｐゴシック" charset="0"/>
              </a:rPr>
              <a:t>The opportunity cost of making 15 more </a:t>
            </a:r>
            <a:r>
              <a:rPr lang="en-US" dirty="0" err="1" smtClean="0">
                <a:latin typeface="Arial" charset="0"/>
                <a:ea typeface="ＭＳ Ｐゴシック" charset="0"/>
              </a:rPr>
              <a:t>tonnes</a:t>
            </a:r>
            <a:r>
              <a:rPr lang="en-US" dirty="0" smtClean="0">
                <a:latin typeface="Arial" charset="0"/>
                <a:ea typeface="ＭＳ Ｐゴシック" charset="0"/>
              </a:rPr>
              <a:t> of consumer goods is 10 </a:t>
            </a:r>
            <a:r>
              <a:rPr lang="en-US" dirty="0" err="1" smtClean="0">
                <a:latin typeface="Arial" charset="0"/>
                <a:ea typeface="ＭＳ Ｐゴシック" charset="0"/>
              </a:rPr>
              <a:t>tonnes</a:t>
            </a:r>
            <a:r>
              <a:rPr lang="en-US" dirty="0" smtClean="0">
                <a:latin typeface="Arial" charset="0"/>
                <a:ea typeface="ＭＳ Ｐゴシック" charset="0"/>
              </a:rPr>
              <a:t> of capital goods</a:t>
            </a:r>
            <a:endParaRPr lang="en-GB" dirty="0" smtClean="0">
              <a:latin typeface="Arial" charset="0"/>
              <a:ea typeface="ＭＳ Ｐゴシック" charset="0"/>
            </a:endParaRP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endParaRPr lang="en-GB" sz="1600" dirty="0">
              <a:latin typeface="Arial" charset="0"/>
              <a:ea typeface="ＭＳ Ｐゴシック" charset="0"/>
            </a:endParaRPr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7924800" y="2743200"/>
            <a:ext cx="0" cy="3657600"/>
          </a:xfrm>
          <a:prstGeom prst="line">
            <a:avLst/>
          </a:prstGeom>
          <a:noFill/>
          <a:ln w="412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  <a:ea typeface="ＭＳ Ｐゴシック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673608" y="89421"/>
            <a:ext cx="7772400" cy="990600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defRPr/>
            </a:pPr>
            <a:r>
              <a:rPr lang="en-GB" sz="4000" b="1" dirty="0" smtClean="0">
                <a:solidFill>
                  <a:srgbClr val="005037"/>
                </a:solidFill>
                <a:latin typeface="Arial" charset="0"/>
              </a:rPr>
              <a:t> Production possibility curves </a:t>
            </a:r>
          </a:p>
        </p:txBody>
      </p:sp>
      <p:pic>
        <p:nvPicPr>
          <p:cNvPr id="23558" name="Picture 1" descr="129584_aw_1.2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2223" y="1468317"/>
            <a:ext cx="3965575" cy="445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 rot="1598928">
            <a:off x="7293265" y="1241792"/>
            <a:ext cx="1836876" cy="16312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Opportunity cost </a:t>
            </a:r>
            <a:r>
              <a:rPr lang="en-US" sz="2000" dirty="0" smtClean="0"/>
              <a:t>– the cost of the next best alternative foregone  </a:t>
            </a:r>
            <a:endParaRPr lang="en-GB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5495544" y="5986385"/>
            <a:ext cx="3791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charset="0"/>
                <a:ea typeface="ＭＳ Ｐゴシック" charset="0"/>
              </a:rPr>
              <a:t>An economy producing consumer goods and capital goods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4399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90600"/>
          </a:xfrm>
          <a:solidFill>
            <a:srgbClr val="FFCC99"/>
          </a:solidFill>
        </p:spPr>
        <p:txBody>
          <a:bodyPr/>
          <a:lstStyle/>
          <a:p>
            <a:pPr algn="l" eaLnBrk="1" hangingPunct="1">
              <a:defRPr/>
            </a:pPr>
            <a:r>
              <a:rPr lang="en-GB" sz="4000" b="1" dirty="0" smtClean="0">
                <a:solidFill>
                  <a:srgbClr val="005037"/>
                </a:solidFill>
                <a:latin typeface="Arial" charset="0"/>
                <a:ea typeface="+mj-ea"/>
                <a:cs typeface="+mj-cs"/>
              </a:rPr>
              <a:t> Production possibility curves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772400" cy="4572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dirty="0" smtClean="0">
                <a:latin typeface="Arial" charset="0"/>
                <a:ea typeface="+mn-ea"/>
                <a:cs typeface="Times New Roman" charset="0"/>
              </a:rPr>
              <a:t>    </a:t>
            </a:r>
          </a:p>
          <a:p>
            <a:pPr eaLnBrk="1" hangingPunct="1">
              <a:lnSpc>
                <a:spcPct val="90000"/>
              </a:lnSpc>
              <a:buClr>
                <a:srgbClr val="005037"/>
              </a:buClr>
              <a:defRPr/>
            </a:pPr>
            <a:r>
              <a:rPr lang="en-US" sz="2000" dirty="0" smtClean="0">
                <a:latin typeface="Arial" charset="0"/>
                <a:ea typeface="+mn-ea"/>
                <a:cs typeface="Times New Roman" charset="0"/>
              </a:rPr>
              <a:t>Production possibility curves (PPCs) show the maximum combined output of two or more products a firm or an entire economy can produce with its available resources</a:t>
            </a:r>
          </a:p>
          <a:p>
            <a:pPr eaLnBrk="1" hangingPunct="1">
              <a:lnSpc>
                <a:spcPct val="90000"/>
              </a:lnSpc>
              <a:buClr>
                <a:srgbClr val="005037"/>
              </a:buClr>
              <a:buFontTx/>
              <a:buNone/>
              <a:defRPr/>
            </a:pPr>
            <a:endParaRPr lang="en-US" sz="2000" dirty="0" smtClean="0">
              <a:latin typeface="Arial" charset="0"/>
              <a:ea typeface="+mn-ea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rgbClr val="005037"/>
              </a:buClr>
              <a:defRPr/>
            </a:pPr>
            <a:r>
              <a:rPr lang="en-US" sz="2000" dirty="0" smtClean="0">
                <a:latin typeface="Arial" charset="0"/>
                <a:ea typeface="+mn-ea"/>
                <a:cs typeface="Times New Roman" charset="0"/>
              </a:rPr>
              <a:t>Resources are being used </a:t>
            </a:r>
            <a:r>
              <a:rPr lang="en-US" sz="2000" b="1" dirty="0" smtClean="0">
                <a:latin typeface="Arial" charset="0"/>
                <a:ea typeface="+mn-ea"/>
                <a:cs typeface="Times New Roman" charset="0"/>
              </a:rPr>
              <a:t>efficiently</a:t>
            </a:r>
            <a:r>
              <a:rPr lang="en-US" sz="2000" dirty="0" smtClean="0">
                <a:latin typeface="Arial" charset="0"/>
                <a:ea typeface="+mn-ea"/>
                <a:cs typeface="Times New Roman" charset="0"/>
              </a:rPr>
              <a:t> if they are producing their maximum output</a:t>
            </a:r>
          </a:p>
          <a:p>
            <a:pPr eaLnBrk="1" hangingPunct="1">
              <a:lnSpc>
                <a:spcPct val="90000"/>
              </a:lnSpc>
              <a:buClr>
                <a:srgbClr val="005037"/>
              </a:buClr>
              <a:buFontTx/>
              <a:buNone/>
              <a:defRPr/>
            </a:pPr>
            <a:endParaRPr lang="en-US" sz="2000" dirty="0" smtClean="0">
              <a:latin typeface="Arial" charset="0"/>
              <a:ea typeface="+mn-ea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rgbClr val="005037"/>
              </a:buClr>
              <a:defRPr/>
            </a:pPr>
            <a:r>
              <a:rPr lang="en-US" sz="2000" dirty="0" smtClean="0">
                <a:latin typeface="Arial" charset="0"/>
                <a:ea typeface="+mn-ea"/>
                <a:cs typeface="Times New Roman" charset="0"/>
              </a:rPr>
              <a:t>But, because resources are limited, producing more of one product means producing less of another </a:t>
            </a:r>
          </a:p>
          <a:p>
            <a:pPr eaLnBrk="1" hangingPunct="1">
              <a:lnSpc>
                <a:spcPct val="90000"/>
              </a:lnSpc>
              <a:buClr>
                <a:srgbClr val="005037"/>
              </a:buClr>
              <a:defRPr/>
            </a:pPr>
            <a:endParaRPr lang="en-US" sz="2000" dirty="0" smtClean="0">
              <a:latin typeface="Arial" charset="0"/>
              <a:ea typeface="+mn-ea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rgbClr val="005037"/>
              </a:buClr>
              <a:defRPr/>
            </a:pPr>
            <a:r>
              <a:rPr lang="en-US" sz="2000" dirty="0" smtClean="0">
                <a:latin typeface="Arial" charset="0"/>
                <a:ea typeface="+mn-ea"/>
                <a:cs typeface="Times New Roman" charset="0"/>
              </a:rPr>
              <a:t>PPCs are therefore a useful way of showing the opportunity cost of producing more of one product in terms of how much of another must be given up</a:t>
            </a:r>
            <a:endParaRPr lang="en-GB" sz="2400" dirty="0" smtClean="0"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486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90600"/>
          </a:xfrm>
          <a:solidFill>
            <a:srgbClr val="FFCC99"/>
          </a:solidFill>
        </p:spPr>
        <p:txBody>
          <a:bodyPr/>
          <a:lstStyle/>
          <a:p>
            <a:pPr algn="l" eaLnBrk="1" hangingPunct="1">
              <a:defRPr/>
            </a:pPr>
            <a:r>
              <a:rPr lang="en-GB" sz="4000" b="1" dirty="0" smtClean="0">
                <a:solidFill>
                  <a:srgbClr val="005037"/>
                </a:solidFill>
                <a:latin typeface="Arial" charset="0"/>
                <a:ea typeface="+mj-ea"/>
                <a:cs typeface="+mj-cs"/>
              </a:rPr>
              <a:t> The concept of the margin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772400" cy="4572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dirty="0" smtClean="0">
                <a:latin typeface="Arial" charset="0"/>
                <a:ea typeface="+mn-ea"/>
                <a:cs typeface="Times New Roman" charset="0"/>
              </a:rPr>
              <a:t>    </a:t>
            </a:r>
          </a:p>
          <a:p>
            <a:pPr eaLnBrk="1" hangingPunct="1">
              <a:lnSpc>
                <a:spcPct val="90000"/>
              </a:lnSpc>
              <a:buClr>
                <a:srgbClr val="005037"/>
              </a:buClr>
              <a:defRPr/>
            </a:pPr>
            <a:r>
              <a:rPr lang="en-US" sz="2000" dirty="0" smtClean="0">
                <a:latin typeface="Arial" charset="0"/>
                <a:ea typeface="+mn-ea"/>
                <a:cs typeface="Times New Roman" charset="0"/>
              </a:rPr>
              <a:t>Margin = a point of possible change</a:t>
            </a:r>
          </a:p>
          <a:p>
            <a:pPr eaLnBrk="1" hangingPunct="1">
              <a:lnSpc>
                <a:spcPct val="90000"/>
              </a:lnSpc>
              <a:buClr>
                <a:srgbClr val="005037"/>
              </a:buClr>
              <a:defRPr/>
            </a:pPr>
            <a:r>
              <a:rPr lang="en-US" sz="2000" dirty="0" smtClean="0">
                <a:latin typeface="Arial" charset="0"/>
                <a:cs typeface="Times New Roman" charset="0"/>
              </a:rPr>
              <a:t>At the point C the economy could produce more manufactured goods but it would need to give up non-manufactured goods</a:t>
            </a:r>
          </a:p>
          <a:p>
            <a:pPr eaLnBrk="1" hangingPunct="1">
              <a:lnSpc>
                <a:spcPct val="90000"/>
              </a:lnSpc>
              <a:buClr>
                <a:srgbClr val="005037"/>
              </a:buClr>
              <a:defRPr/>
            </a:pPr>
            <a:r>
              <a:rPr lang="en-US" sz="2000" dirty="0" smtClean="0">
                <a:latin typeface="Arial" charset="0"/>
                <a:ea typeface="+mn-ea"/>
                <a:cs typeface="Times New Roman" charset="0"/>
              </a:rPr>
              <a:t>The marginal cost of producing 5 more units of manufactured goods would be 10 fewer units of non-manufactured goods (shown by the movement from C to D)</a:t>
            </a:r>
          </a:p>
          <a:p>
            <a:pPr eaLnBrk="1" hangingPunct="1">
              <a:lnSpc>
                <a:spcPct val="90000"/>
              </a:lnSpc>
              <a:buClr>
                <a:srgbClr val="005037"/>
              </a:buClr>
              <a:defRPr/>
            </a:pPr>
            <a:endParaRPr lang="en-GB" sz="2400" dirty="0" smtClean="0">
              <a:latin typeface="Arial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282328" y="4204356"/>
            <a:ext cx="2638762" cy="220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46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1400"/>
            <a:ext cx="7772400" cy="990600"/>
          </a:xfrm>
          <a:solidFill>
            <a:srgbClr val="FFCC99"/>
          </a:solidFill>
        </p:spPr>
        <p:txBody>
          <a:bodyPr/>
          <a:lstStyle/>
          <a:p>
            <a:pPr algn="l" eaLnBrk="1" hangingPunct="1">
              <a:defRPr/>
            </a:pPr>
            <a:r>
              <a:rPr lang="en-GB" sz="4000" b="1" dirty="0" smtClean="0">
                <a:solidFill>
                  <a:srgbClr val="005037"/>
                </a:solidFill>
                <a:latin typeface="Arial" charset="0"/>
                <a:ea typeface="+mj-ea"/>
                <a:cs typeface="+mj-cs"/>
              </a:rPr>
              <a:t> Economic growth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45704"/>
            <a:ext cx="7772400" cy="492649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Clr>
                <a:srgbClr val="005037"/>
              </a:buClr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latin typeface="Arial" charset="0"/>
                <a:ea typeface="+mn-ea"/>
                <a:cs typeface="Times New Roman" charset="0"/>
              </a:rPr>
              <a:t>At point F resources are not being efficiently as possibly</a:t>
            </a:r>
          </a:p>
          <a:p>
            <a:pPr eaLnBrk="1" hangingPunct="1">
              <a:lnSpc>
                <a:spcPct val="90000"/>
              </a:lnSpc>
              <a:buClr>
                <a:srgbClr val="005037"/>
              </a:buClr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latin typeface="Arial" charset="0"/>
                <a:cs typeface="Times New Roman" charset="0"/>
              </a:rPr>
              <a:t>A movement from point F to a point on the PPB would not represent economic growth – just a better use of resources</a:t>
            </a:r>
            <a:endParaRPr lang="en-US" sz="2000" dirty="0" smtClean="0">
              <a:latin typeface="Arial" charset="0"/>
              <a:ea typeface="+mn-ea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rgbClr val="005037"/>
              </a:buClr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latin typeface="Arial" charset="0"/>
                <a:cs typeface="Times New Roman" charset="0"/>
              </a:rPr>
              <a:t>Economic growth can only be represented using a shift of the PPB like in the diagram on the right</a:t>
            </a:r>
          </a:p>
          <a:p>
            <a:pPr eaLnBrk="1" hangingPunct="1">
              <a:lnSpc>
                <a:spcPct val="90000"/>
              </a:lnSpc>
              <a:buClr>
                <a:srgbClr val="005037"/>
              </a:buClr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latin typeface="Arial" charset="0"/>
                <a:ea typeface="+mn-ea"/>
                <a:cs typeface="Times New Roman" charset="0"/>
              </a:rPr>
              <a:t>Growth can happen for two reasons </a:t>
            </a:r>
          </a:p>
          <a:p>
            <a:pPr lvl="1">
              <a:buClr>
                <a:srgbClr val="005037"/>
              </a:buClr>
              <a:buFont typeface="Wingdings" panose="05000000000000000000" pitchFamily="2" charset="2"/>
              <a:buChar char="Ø"/>
              <a:defRPr/>
            </a:pPr>
            <a:r>
              <a:rPr lang="en-US" sz="1700" dirty="0" smtClean="0">
                <a:latin typeface="Arial" charset="0"/>
                <a:cs typeface="Times New Roman" charset="0"/>
              </a:rPr>
              <a:t>An increase in the quality of factors of production</a:t>
            </a:r>
          </a:p>
          <a:p>
            <a:pPr lvl="1">
              <a:buClr>
                <a:srgbClr val="005037"/>
              </a:buClr>
              <a:buFont typeface="Wingdings" panose="05000000000000000000" pitchFamily="2" charset="2"/>
              <a:buChar char="Ø"/>
              <a:defRPr/>
            </a:pPr>
            <a:r>
              <a:rPr lang="en-US" sz="1700" dirty="0" smtClean="0">
                <a:latin typeface="Arial" charset="0"/>
                <a:ea typeface="+mn-ea"/>
                <a:cs typeface="Times New Roman" charset="0"/>
              </a:rPr>
              <a:t>An increase in the quantity of factors of production</a:t>
            </a:r>
          </a:p>
          <a:p>
            <a:pPr eaLnBrk="1" hangingPunct="1">
              <a:lnSpc>
                <a:spcPct val="90000"/>
              </a:lnSpc>
              <a:buClr>
                <a:srgbClr val="005037"/>
              </a:buClr>
              <a:defRPr/>
            </a:pPr>
            <a:endParaRPr lang="en-GB" sz="2400" dirty="0" smtClean="0">
              <a:latin typeface="Arial" charset="0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809226" y="3763377"/>
            <a:ext cx="2540898" cy="30153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529" y="4000603"/>
            <a:ext cx="2206943" cy="2639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64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3340" y="556182"/>
            <a:ext cx="833561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Learning Objectives?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sz="2400" dirty="0"/>
              <a:t>The problem of unlimited wants and finite resources.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sz="2400" dirty="0"/>
              <a:t>The distinction between renewable and non-renewable resources.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sz="2400" dirty="0"/>
              <a:t>The use of production possibility frontiers to depict opportunity cost,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sz="2400" dirty="0"/>
              <a:t>Economic growth and the efficient allocation of resources.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sz="2400" dirty="0"/>
              <a:t>The use of marginal analysis in depicting opportunity cost.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The distinction between movements along and shifts in production possibility frontiers, and their possible causes</a:t>
            </a:r>
          </a:p>
        </p:txBody>
      </p:sp>
    </p:spTree>
    <p:extLst>
      <p:ext uri="{BB962C8B-B14F-4D97-AF65-F5344CB8AC3E}">
        <p14:creationId xmlns:p14="http://schemas.microsoft.com/office/powerpoint/2010/main" val="3605195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7901" y="216816"/>
            <a:ext cx="530729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The basic economic problem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Resources are scarce and we have limitless wants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There are some who think that oil will run out in 40 years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Oil is a </a:t>
            </a:r>
            <a:r>
              <a:rPr lang="en-US" sz="2400" dirty="0" smtClean="0">
                <a:solidFill>
                  <a:srgbClr val="00B050"/>
                </a:solidFill>
              </a:rPr>
              <a:t>scarce resource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Oil isn’t the only scarce resource – other commodities like </a:t>
            </a:r>
            <a:r>
              <a:rPr lang="en-US" sz="2400" dirty="0" err="1" smtClean="0"/>
              <a:t>aluminium</a:t>
            </a:r>
            <a:r>
              <a:rPr lang="en-US" sz="2400" dirty="0" smtClean="0"/>
              <a:t>, copper, lead, tin, zinc and timber might also get used up if we continue to consume them at the same rate as we are doing today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How do we manage </a:t>
            </a:r>
            <a:r>
              <a:rPr lang="en-US" sz="2400" dirty="0" smtClean="0"/>
              <a:t>to make these last?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This is the central problem that we study in economics</a:t>
            </a: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175436" y="216816"/>
            <a:ext cx="2460396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economic problem</a:t>
            </a:r>
            <a:r>
              <a:rPr lang="en-US" dirty="0" smtClean="0"/>
              <a:t>: there are limited resources and unlimited wants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242303" y="1597152"/>
            <a:ext cx="232666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Watch first few minutes of this video</a:t>
            </a:r>
          </a:p>
          <a:p>
            <a:r>
              <a:rPr lang="en-GB" dirty="0">
                <a:hlinkClick r:id="rId2"/>
              </a:rPr>
              <a:t>https://www.youtube.com/watch?v=WiNtrOS88rs</a:t>
            </a:r>
            <a:endParaRPr lang="en-GB" dirty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1026" name="Picture 2" descr="http://jeffreyhill.typepad.com/.a/6a00d8341d417153ef011572551e9f970b-pi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8569" y="3402303"/>
            <a:ext cx="26479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633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7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65100"/>
            <a:ext cx="5473700" cy="6858000"/>
          </a:xfrm>
        </p:spPr>
        <p:txBody>
          <a:bodyPr>
            <a:normAutofit/>
          </a:bodyPr>
          <a:lstStyle/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 smtClean="0">
                <a:solidFill>
                  <a:srgbClr val="C00000"/>
                </a:solidFill>
              </a:rPr>
              <a:t>Factors of Production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400" dirty="0" smtClean="0"/>
              <a:t>When we talk about </a:t>
            </a:r>
            <a:r>
              <a:rPr lang="en-GB" sz="2400" dirty="0" smtClean="0">
                <a:solidFill>
                  <a:srgbClr val="0070C0"/>
                </a:solidFill>
              </a:rPr>
              <a:t>resources</a:t>
            </a:r>
            <a:r>
              <a:rPr lang="en-GB" sz="2400" dirty="0" smtClean="0"/>
              <a:t> we are talking about land, labour, capital and enterprise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These are also called </a:t>
            </a:r>
            <a:r>
              <a:rPr lang="en-US" sz="2400" dirty="0" smtClean="0">
                <a:solidFill>
                  <a:srgbClr val="0070C0"/>
                </a:solidFill>
              </a:rPr>
              <a:t>factors of production</a:t>
            </a:r>
            <a:endParaRPr lang="en-GB" sz="2400" dirty="0" smtClean="0">
              <a:solidFill>
                <a:srgbClr val="0070C0"/>
              </a:solidFill>
            </a:endParaRP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400" b="1" dirty="0" smtClean="0"/>
              <a:t>Land</a:t>
            </a:r>
            <a:r>
              <a:rPr lang="en-GB" sz="2400" dirty="0" smtClean="0"/>
              <a:t> – the land itself, sea, forests, soil, minerals such as coal and oil – anything that is a natural resource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400" b="1" dirty="0" smtClean="0"/>
              <a:t>Labour</a:t>
            </a:r>
            <a:r>
              <a:rPr lang="en-GB" sz="2400" dirty="0" smtClean="0"/>
              <a:t> – the people that work to make goods and services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400" b="1" dirty="0" smtClean="0"/>
              <a:t>Capital</a:t>
            </a:r>
            <a:r>
              <a:rPr lang="en-GB" sz="2400" dirty="0" smtClean="0"/>
              <a:t> – the man made resources that help to produce goods and services such as factories, equipment, computers </a:t>
            </a:r>
            <a:r>
              <a:rPr lang="en-GB" sz="2400" dirty="0" err="1" smtClean="0"/>
              <a:t>etc</a:t>
            </a:r>
            <a:endParaRPr lang="en-GB" sz="2400" dirty="0" smtClean="0"/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400" b="1" dirty="0" smtClean="0"/>
              <a:t>Enterprise</a:t>
            </a:r>
            <a:r>
              <a:rPr lang="en-US" sz="2400" dirty="0" smtClean="0"/>
              <a:t> – people that manage and control the firms that make the goods and services</a:t>
            </a:r>
            <a:endParaRPr lang="en-GB" sz="2400" dirty="0" smtClean="0"/>
          </a:p>
        </p:txBody>
      </p:sp>
      <p:pic>
        <p:nvPicPr>
          <p:cNvPr id="1098758" name="Picture 6" descr="trade_resource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3039" y="1621537"/>
            <a:ext cx="2840100" cy="2767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8759" name="Text Box 7"/>
          <p:cNvSpPr txBox="1">
            <a:spLocks noChangeArrowheads="1"/>
          </p:cNvSpPr>
          <p:nvPr/>
        </p:nvSpPr>
        <p:spPr bwMode="auto">
          <a:xfrm>
            <a:off x="6219127" y="165100"/>
            <a:ext cx="2447925" cy="1323439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000" b="1" dirty="0" smtClean="0">
                <a:solidFill>
                  <a:srgbClr val="C00000"/>
                </a:solidFill>
              </a:rPr>
              <a:t>Factors of Production</a:t>
            </a:r>
            <a:r>
              <a:rPr lang="en-GB" sz="2000" dirty="0" smtClean="0"/>
              <a:t> </a:t>
            </a:r>
            <a:r>
              <a:rPr lang="en-GB" sz="2000" dirty="0"/>
              <a:t>– Land, labour, capital and enterprise</a:t>
            </a:r>
          </a:p>
        </p:txBody>
      </p:sp>
    </p:spTree>
    <p:extLst>
      <p:ext uri="{BB962C8B-B14F-4D97-AF65-F5344CB8AC3E}">
        <p14:creationId xmlns:p14="http://schemas.microsoft.com/office/powerpoint/2010/main" val="3319906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987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987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98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98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987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987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987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0987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875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7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45774"/>
            <a:ext cx="8694392" cy="6877326"/>
          </a:xfrm>
        </p:spPr>
        <p:txBody>
          <a:bodyPr>
            <a:normAutofit/>
          </a:bodyPr>
          <a:lstStyle/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Renewable </a:t>
            </a:r>
            <a:r>
              <a:rPr lang="en-US" sz="2400" b="1" dirty="0" err="1" smtClean="0">
                <a:solidFill>
                  <a:srgbClr val="C00000"/>
                </a:solidFill>
              </a:rPr>
              <a:t>vs</a:t>
            </a:r>
            <a:r>
              <a:rPr lang="en-US" sz="2400" b="1" dirty="0" smtClean="0">
                <a:solidFill>
                  <a:srgbClr val="C00000"/>
                </a:solidFill>
              </a:rPr>
              <a:t> Non-Renewable</a:t>
            </a:r>
            <a:endParaRPr lang="en-GB" sz="2400" b="1" dirty="0" smtClean="0">
              <a:solidFill>
                <a:srgbClr val="C00000"/>
              </a:solidFill>
            </a:endParaRP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Non-renewable resources </a:t>
            </a:r>
            <a:r>
              <a:rPr lang="en-US" sz="2400" dirty="0" smtClean="0"/>
              <a:t>such as coal, oil, gold and copper are all land resources that once used will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never be replaced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Renewable resources </a:t>
            </a:r>
            <a:r>
              <a:rPr lang="en-US" sz="2400" dirty="0" smtClean="0"/>
              <a:t>are also land resources but they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can be replaced </a:t>
            </a:r>
            <a:r>
              <a:rPr lang="en-US" sz="2400" dirty="0" smtClean="0"/>
              <a:t>e.g. fish stocks, forests or water</a:t>
            </a:r>
            <a:endParaRPr lang="en-GB" sz="24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5935" y="2160104"/>
            <a:ext cx="6584172" cy="460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835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98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987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987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066800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GB" sz="4000" b="1" dirty="0" smtClean="0">
                <a:solidFill>
                  <a:srgbClr val="005037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lang="en-GB" sz="4000" b="1" dirty="0" smtClean="0">
                <a:solidFill>
                  <a:schemeClr val="accent5"/>
                </a:solidFill>
                <a:latin typeface="Arial" charset="0"/>
                <a:ea typeface="+mj-ea"/>
                <a:cs typeface="+mj-cs"/>
              </a:rPr>
              <a:t>Production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28775"/>
            <a:ext cx="7924800" cy="41148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GB" sz="2400" smtClean="0">
                <a:latin typeface="Arial" charset="0"/>
                <a:ea typeface="+mn-ea"/>
                <a:cs typeface="+mn-cs"/>
              </a:rPr>
              <a:t>    </a:t>
            </a:r>
          </a:p>
          <a:p>
            <a:pPr eaLnBrk="1" hangingPunct="1">
              <a:buFontTx/>
              <a:buNone/>
              <a:defRPr/>
            </a:pPr>
            <a:r>
              <a:rPr lang="en-GB" sz="2400" smtClean="0">
                <a:latin typeface="Arial" charset="0"/>
                <a:ea typeface="+mn-ea"/>
                <a:cs typeface="+mn-cs"/>
              </a:rPr>
              <a:t>    Using inputs (resources) to make outputs (goods and services) to satisfy the needs and wants of consumers</a:t>
            </a:r>
          </a:p>
        </p:txBody>
      </p:sp>
      <p:pic>
        <p:nvPicPr>
          <p:cNvPr id="16388" name="Picture 1" descr="Screen shot 2012-01-16 at 09.42.4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3141663"/>
            <a:ext cx="7200900" cy="303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 rot="1026053">
            <a:off x="6490081" y="392408"/>
            <a:ext cx="23677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B0F0"/>
                </a:solidFill>
              </a:rPr>
              <a:t>Key Definition!</a:t>
            </a:r>
            <a:endParaRPr lang="en-GB" sz="36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03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7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65100"/>
            <a:ext cx="5473700" cy="6858000"/>
          </a:xfrm>
        </p:spPr>
        <p:txBody>
          <a:bodyPr>
            <a:normAutofit/>
          </a:bodyPr>
          <a:lstStyle/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 smtClean="0">
                <a:solidFill>
                  <a:srgbClr val="C00000"/>
                </a:solidFill>
              </a:rPr>
              <a:t>The satisfaction of human wants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There is a difference between needs and wants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en-GB" sz="2400" i="1" dirty="0"/>
              <a:t>Needs</a:t>
            </a:r>
            <a:r>
              <a:rPr lang="en-GB" sz="2400" dirty="0"/>
              <a:t> are those things that people need to have to survive e.g. water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en-GB" sz="2400" i="1" dirty="0"/>
              <a:t>Wants</a:t>
            </a:r>
            <a:r>
              <a:rPr lang="en-GB" sz="2400" dirty="0"/>
              <a:t> are things that people can do without but make life more enjoyable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en-GB" sz="2400" dirty="0" smtClean="0"/>
          </a:p>
        </p:txBody>
      </p:sp>
      <p:sp>
        <p:nvSpPr>
          <p:cNvPr id="1098759" name="Text Box 7"/>
          <p:cNvSpPr txBox="1">
            <a:spLocks noChangeArrowheads="1"/>
          </p:cNvSpPr>
          <p:nvPr/>
        </p:nvSpPr>
        <p:spPr bwMode="auto">
          <a:xfrm>
            <a:off x="6219127" y="165100"/>
            <a:ext cx="2447925" cy="1015663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000" b="1" dirty="0" smtClean="0">
                <a:solidFill>
                  <a:srgbClr val="C00000"/>
                </a:solidFill>
              </a:rPr>
              <a:t>Needs</a:t>
            </a:r>
            <a:r>
              <a:rPr lang="en-GB" sz="2000" dirty="0" smtClean="0"/>
              <a:t>– any resource that is not scarce e.g. air</a:t>
            </a:r>
            <a:endParaRPr lang="en-GB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6145244" y="1511808"/>
            <a:ext cx="2595689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Complete Activity 1.2 P7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" y="3229765"/>
            <a:ext cx="7437120" cy="3446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959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98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0987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0987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0987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8759" grpId="0" animBg="1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74436" y="347074"/>
            <a:ext cx="8497824" cy="990600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l" eaLnBrk="1" hangingPunct="1">
              <a:defRPr/>
            </a:pPr>
            <a:r>
              <a:rPr lang="en-GB" sz="4000" b="1" dirty="0" smtClean="0">
                <a:solidFill>
                  <a:srgbClr val="005037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lang="en-GB" sz="4000" b="1" dirty="0" smtClean="0">
                <a:solidFill>
                  <a:schemeClr val="accent5"/>
                </a:solidFill>
                <a:latin typeface="Arial" charset="0"/>
                <a:ea typeface="+mj-ea"/>
                <a:cs typeface="+mj-cs"/>
              </a:rPr>
              <a:t>Consumption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608" y="1600200"/>
            <a:ext cx="5047488" cy="5129784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Arial" pitchFamily="34" charset="0"/>
              </a:rPr>
              <a:t>When we eat we are consuming food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Arial" pitchFamily="34" charset="0"/>
              </a:rPr>
              <a:t>When we watch television we are consuming electricity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Arial" pitchFamily="34" charset="0"/>
              </a:rPr>
              <a:t>The people who buy goods and services to satisfy their wants are known as                                        </a:t>
            </a: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</a:rPr>
              <a:t>consumers </a:t>
            </a:r>
            <a:r>
              <a:rPr lang="en-US" sz="2400" dirty="0" smtClean="0">
                <a:latin typeface="Arial" pitchFamily="34" charset="0"/>
              </a:rPr>
              <a:t>and their spending is called                                               </a:t>
            </a: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</a:rPr>
              <a:t>consumption expenditure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Arial" pitchFamily="34" charset="0"/>
              </a:rPr>
              <a:t>Some people can produce a                                            number of their own goods and services (e.g. grow veg in the garden)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Arial" pitchFamily="34" charset="0"/>
              </a:rPr>
              <a:t>For the rest they must engage in trade or </a:t>
            </a: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</a:rPr>
              <a:t>exchange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Arial" pitchFamily="34" charset="0"/>
              </a:rPr>
              <a:t>To do this they go to work to earn money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Arial" pitchFamily="34" charset="0"/>
              </a:rPr>
              <a:t>They exchange the money for the goods and services </a:t>
            </a:r>
            <a:endParaRPr lang="en-GB" sz="2400" dirty="0" smtClean="0">
              <a:latin typeface="Arial" pitchFamily="34" charset="0"/>
            </a:endParaRPr>
          </a:p>
        </p:txBody>
      </p:sp>
      <p:pic>
        <p:nvPicPr>
          <p:cNvPr id="2" name="Picture 1" descr="PPT images for Economic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0305" y="3638344"/>
            <a:ext cx="3459010" cy="25988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5" name="TextBox 4"/>
          <p:cNvSpPr txBox="1"/>
          <p:nvPr/>
        </p:nvSpPr>
        <p:spPr>
          <a:xfrm rot="1026053">
            <a:off x="6447411" y="103397"/>
            <a:ext cx="23677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B0F0"/>
                </a:solidFill>
              </a:rPr>
              <a:t>Key Definition!</a:t>
            </a:r>
            <a:endParaRPr lang="en-GB" sz="3600" b="1" dirty="0">
              <a:solidFill>
                <a:srgbClr val="00B0F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80305" y="1912962"/>
            <a:ext cx="3544356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rgbClr val="C00000"/>
                </a:solidFill>
                <a:latin typeface="Arial" pitchFamily="34" charset="0"/>
              </a:rPr>
              <a:t>Consumption - </a:t>
            </a:r>
            <a:r>
              <a:rPr lang="en-GB" b="1" dirty="0" smtClean="0">
                <a:latin typeface="Arial" pitchFamily="34" charset="0"/>
              </a:rPr>
              <a:t>Using </a:t>
            </a:r>
            <a:r>
              <a:rPr lang="en-GB" b="1" dirty="0">
                <a:latin typeface="Arial" pitchFamily="34" charset="0"/>
              </a:rPr>
              <a:t>up goods and services (products) to satisfy consumers’</a:t>
            </a:r>
            <a:r>
              <a:rPr lang="en-GB" altLang="ja-JP" b="1" dirty="0">
                <a:latin typeface="Arial" pitchFamily="34" charset="0"/>
              </a:rPr>
              <a:t> needs and wants</a:t>
            </a:r>
          </a:p>
        </p:txBody>
      </p:sp>
    </p:spTree>
    <p:extLst>
      <p:ext uri="{BB962C8B-B14F-4D97-AF65-F5344CB8AC3E}">
        <p14:creationId xmlns:p14="http://schemas.microsoft.com/office/powerpoint/2010/main" val="129473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7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65100"/>
            <a:ext cx="5835650" cy="6858000"/>
          </a:xfrm>
        </p:spPr>
        <p:txBody>
          <a:bodyPr>
            <a:normAutofit/>
          </a:bodyPr>
          <a:lstStyle/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 smtClean="0">
                <a:solidFill>
                  <a:srgbClr val="C00000"/>
                </a:solidFill>
              </a:rPr>
              <a:t>Goods and Services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Economists group different products into four categories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B0F0"/>
                </a:solidFill>
              </a:rPr>
              <a:t>Consumer goods and services </a:t>
            </a:r>
            <a:r>
              <a:rPr lang="en-US" sz="2400" dirty="0" smtClean="0"/>
              <a:t>– any good that satisfies consumer wants</a:t>
            </a:r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2100" dirty="0" smtClean="0"/>
              <a:t>Consumer durables – last a long time like a car</a:t>
            </a:r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2100" dirty="0" smtClean="0"/>
              <a:t>Non durables – must be used quickly like food and drink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B0F0"/>
                </a:solidFill>
              </a:rPr>
              <a:t>Capital goods</a:t>
            </a:r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2100" dirty="0" smtClean="0"/>
              <a:t>Man made resources that help produce other goods and services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B0F0"/>
                </a:solidFill>
              </a:rPr>
              <a:t>Public goods and merit goods</a:t>
            </a:r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2100" b="1" dirty="0" smtClean="0"/>
              <a:t>Public goods </a:t>
            </a:r>
            <a:r>
              <a:rPr lang="en-US" sz="2100" dirty="0" smtClean="0"/>
              <a:t>are provided by government because everyone benefits from them and no private company would produce them e.g. </a:t>
            </a:r>
            <a:r>
              <a:rPr lang="en-US" sz="2100" dirty="0" err="1" smtClean="0"/>
              <a:t>defence</a:t>
            </a:r>
            <a:r>
              <a:rPr lang="en-US" sz="2100" dirty="0" smtClean="0"/>
              <a:t>, street lighting </a:t>
            </a:r>
            <a:r>
              <a:rPr lang="en-US" sz="2100" dirty="0" err="1" smtClean="0"/>
              <a:t>etc</a:t>
            </a:r>
            <a:endParaRPr lang="en-US" sz="2100" dirty="0" smtClean="0"/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2100" b="1" dirty="0" smtClean="0"/>
              <a:t>Merit goods </a:t>
            </a:r>
            <a:r>
              <a:rPr lang="en-US" sz="2100" dirty="0" smtClean="0"/>
              <a:t>– government provides because private companies don’t provide enough – e.g. healthcare or education</a:t>
            </a:r>
            <a:endParaRPr lang="en-GB" sz="21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8880" y="274320"/>
            <a:ext cx="2495296" cy="18714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7451" y="2145792"/>
            <a:ext cx="2618154" cy="1701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6475" y="3847592"/>
            <a:ext cx="3057525" cy="14954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0716" y="5343017"/>
            <a:ext cx="1538488" cy="14780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504" y="5467614"/>
            <a:ext cx="1823212" cy="122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948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5A14129-EE93-4AB5-AF01-A68842A292EA}" vid="{8C84899B-FEDB-472A-9173-FA931E94AEC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233</TotalTime>
  <Words>1337</Words>
  <Application>Microsoft Office PowerPoint</Application>
  <PresentationFormat>On-screen Show (4:3)</PresentationFormat>
  <Paragraphs>140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ＭＳ Ｐゴシック</vt:lpstr>
      <vt:lpstr>ＭＳ Ｐゴシック</vt:lpstr>
      <vt:lpstr>Arial</vt:lpstr>
      <vt:lpstr>Arial Black</vt:lpstr>
      <vt:lpstr>Calibri</vt:lpstr>
      <vt:lpstr>Calibri Light</vt:lpstr>
      <vt:lpstr>Times New Roman</vt:lpstr>
      <vt:lpstr>Wingdings</vt:lpstr>
      <vt:lpstr>Office Theme</vt:lpstr>
      <vt:lpstr>The Basic Economic Problem</vt:lpstr>
      <vt:lpstr>PowerPoint Presentation</vt:lpstr>
      <vt:lpstr>PowerPoint Presentation</vt:lpstr>
      <vt:lpstr>PowerPoint Presentation</vt:lpstr>
      <vt:lpstr>PowerPoint Presentation</vt:lpstr>
      <vt:lpstr> Production</vt:lpstr>
      <vt:lpstr>PowerPoint Presentation</vt:lpstr>
      <vt:lpstr> Consumption</vt:lpstr>
      <vt:lpstr>PowerPoint Presentation</vt:lpstr>
      <vt:lpstr> The basic economic problem</vt:lpstr>
      <vt:lpstr> So, we all have to make choices</vt:lpstr>
      <vt:lpstr> Opportunity Choice </vt:lpstr>
      <vt:lpstr> Production possibility curves </vt:lpstr>
      <vt:lpstr> Production possibility curves </vt:lpstr>
      <vt:lpstr>PowerPoint Presentation</vt:lpstr>
      <vt:lpstr> Production possibility curves </vt:lpstr>
      <vt:lpstr> The concept of the margin</vt:lpstr>
      <vt:lpstr> Economic growth</vt:lpstr>
    </vt:vector>
  </TitlesOfParts>
  <Company>St Christopher's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Basic Economic Problem</dc:title>
  <dc:creator>Julia Peters</dc:creator>
  <cp:lastModifiedBy>Julia Peters</cp:lastModifiedBy>
  <cp:revision>24</cp:revision>
  <dcterms:created xsi:type="dcterms:W3CDTF">2015-06-01T08:56:59Z</dcterms:created>
  <dcterms:modified xsi:type="dcterms:W3CDTF">2015-06-29T07:44:43Z</dcterms:modified>
</cp:coreProperties>
</file>